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89" d="100"/>
          <a:sy n="89" d="100"/>
        </p:scale>
        <p:origin x="-12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35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01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8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4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0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07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26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2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AEA2-F60C-41DE-BA4D-D05752F734B4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B99E-326A-499C-BD26-06C1A2D112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5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Tcl</a:t>
            </a:r>
            <a:r>
              <a:rPr lang="en-US" dirty="0" smtClean="0"/>
              <a:t> as my daily tool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Arjen Markus</a:t>
            </a:r>
          </a:p>
          <a:p>
            <a:r>
              <a:rPr lang="en-US" dirty="0" err="1" smtClean="0"/>
              <a:t>EutoTcl</a:t>
            </a:r>
            <a:r>
              <a:rPr lang="en-US" dirty="0" smtClean="0"/>
              <a:t>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3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analysis and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data files:</a:t>
            </a:r>
          </a:p>
          <a:p>
            <a:pPr marL="0" indent="0">
              <a:buNone/>
            </a:pP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LOBITH;RHEIN;S;Algemene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parameters;Zwevend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mg/l;E14;2006;1;</a:t>
            </a:r>
            <a:r>
              <a:rPr lang="en-GB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04.01.2006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;;15</a:t>
            </a:r>
          </a:p>
          <a:p>
            <a:pPr marL="0" indent="0">
              <a:buNone/>
            </a:pP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LOBITH;RHEIN;S;Algemene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parameters;Zwevend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mg/l;E14;2006;2;</a:t>
            </a:r>
            <a:r>
              <a:rPr lang="en-GB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18.01.2006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;;22</a:t>
            </a:r>
          </a:p>
          <a:p>
            <a:pPr marL="0" indent="0">
              <a:buNone/>
            </a:pP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LOBITH;RHEIN;S;Algemene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parameters;Zwevend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mg/l;E14;2006;3;</a:t>
            </a:r>
            <a:r>
              <a:rPr lang="en-GB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01.02.2006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;;16</a:t>
            </a:r>
          </a:p>
          <a:p>
            <a:pPr marL="0" indent="0">
              <a:buNone/>
            </a:pP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LOBITH;RHEIN;S;Algemene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parameters;Zwevend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mg/l;E14;2006;4;</a:t>
            </a:r>
            <a:r>
              <a:rPr lang="en-GB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15.02.2006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;;20</a:t>
            </a:r>
          </a:p>
          <a:p>
            <a:pPr marL="0" indent="0">
              <a:buNone/>
            </a:pP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LOBITH;RHEIN;S;Algemene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parameters;Zwevend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mg/l;E14;2006;5;</a:t>
            </a:r>
            <a:r>
              <a:rPr lang="en-GB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01.03.2006</a:t>
            </a:r>
            <a:r>
              <a:rPr lang="en-GB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;;44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Or:</a:t>
            </a:r>
          </a:p>
          <a:p>
            <a:pPr marL="0" indent="0">
              <a:buNone/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ponton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Zwevende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 in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oppervlaktewater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"2000-01-16“ "12:00“ "“ "15.0“ "“ …</a:t>
            </a:r>
          </a:p>
          <a:p>
            <a:pPr marL="0" indent="0">
              <a:buNone/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ponton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Zwevende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 in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oppervlaktewater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"2000-01-17“ "12:00“ "“ "15.0“ "“ …</a:t>
            </a:r>
          </a:p>
          <a:p>
            <a:pPr marL="0" indent="0">
              <a:buNone/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ponton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Zwevende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 in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oppervlaktewater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"2000-01-18“ "12:00“ "“ "16.0“ "“ …</a:t>
            </a:r>
          </a:p>
          <a:p>
            <a:pPr marL="0" indent="0">
              <a:buNone/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ponton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Zwevende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 in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oppervlaktewater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"2000-01-19“ "12:00“ "“ "24.0“ "“ …</a:t>
            </a:r>
          </a:p>
          <a:p>
            <a:pPr marL="0" indent="0">
              <a:buNone/>
            </a:pP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Lobith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ponton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Zwevende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stof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mg/l in </a:t>
            </a:r>
            <a:r>
              <a:rPr lang="en-GB" sz="1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oppervlaktewater</a:t>
            </a:r>
            <a:r>
              <a:rPr lang="en-GB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"2000-01-20“ "12:00“ "“ "22.0“ "“ …</a:t>
            </a:r>
            <a:endParaRPr lang="en-GB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data analysis and statistics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 institute uses (slightly) different formats, though often CSV-based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{ [gets $infile1 line] &gt;= 0 } {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pieces [split $line \;]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station 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$pieces 0]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dmy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[split 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$pieces 8] .]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date    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"[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dmy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2]-[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dmy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1]-[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4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dmy</a:t>
            </a:r>
            <a:r>
              <a:rPr lang="en-US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0]"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value   [string map {, .} 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$pieces end]]</a:t>
            </a:r>
          </a:p>
          <a:p>
            <a:pPr marL="0" indent="0">
              <a:buNone/>
            </a:pP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{ $station in $selected &amp;&amp; [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lindex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dmy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2] == "2007" } {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$p plot $station $date $value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227143" cy="482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4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statistical plot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Cumulative distribution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63373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61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me they are mostly solving differential equations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     (and others …)</a:t>
            </a:r>
            <a:endParaRPr lang="en-GB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796296"/>
              </p:ext>
            </p:extLst>
          </p:nvPr>
        </p:nvGraphicFramePr>
        <p:xfrm>
          <a:off x="971600" y="2852936"/>
          <a:ext cx="6362889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743200" imgH="838080" progId="Equation.DSMT4">
                  <p:embed/>
                </p:oleObj>
              </mc:Choice>
              <mc:Fallback>
                <p:oleObj name="Equation" r:id="rId3" imgW="2743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2852936"/>
                        <a:ext cx="6362889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117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Comparison of model results and measurements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408712" cy="403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6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articles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prefer to use Latex – let Latex worry about the </a:t>
            </a:r>
            <a:r>
              <a:rPr lang="en-US" smtClean="0"/>
              <a:t>layout </a:t>
            </a:r>
            <a:endParaRPr lang="en-US" dirty="0" smtClean="0"/>
          </a:p>
          <a:p>
            <a:r>
              <a:rPr lang="en-US" dirty="0" smtClean="0"/>
              <a:t>The pictures in my articles are just (PDF) files on disk. Replace the file and regenerate the document</a:t>
            </a:r>
          </a:p>
          <a:p>
            <a:r>
              <a:rPr lang="en-US" dirty="0" smtClean="0"/>
              <a:t>A life saver: the </a:t>
            </a:r>
            <a:r>
              <a:rPr lang="en-US" i="1" dirty="0" smtClean="0"/>
              <a:t>pdf4tcl </a:t>
            </a:r>
            <a:r>
              <a:rPr lang="en-US" dirty="0" smtClean="0"/>
              <a:t>package</a:t>
            </a:r>
            <a:endParaRPr lang="en-US" i="1" dirty="0" smtClean="0"/>
          </a:p>
          <a:p>
            <a:pPr marL="0" indent="0">
              <a:buNone/>
            </a:pP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set pdf1 [::pdf4tcl::new %AUTO% -paper {9.5c 6.0c}]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$pdf1 canvas .c -width 9.2c</a:t>
            </a:r>
          </a:p>
          <a:p>
            <a:pPr marL="0" indent="0">
              <a:buNone/>
            </a:pPr>
            <a:r>
              <a:rPr lang="en-GB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$pdf1 write -file daily-vs-twoweekly-spm.pdf</a:t>
            </a:r>
          </a:p>
          <a:p>
            <a:pPr marL="0" indent="0">
              <a:buNone/>
            </a:pPr>
            <a:endParaRPr lang="en-GB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articles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on a computer is not my cup of tea </a:t>
            </a:r>
          </a:p>
          <a:p>
            <a:r>
              <a:rPr lang="en-US" dirty="0" smtClean="0"/>
              <a:t>So I program my sketches – in </a:t>
            </a:r>
            <a:r>
              <a:rPr lang="en-US" dirty="0" err="1" smtClean="0"/>
              <a:t>Tcl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8302320" cy="273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3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articles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what about geographical maps?</a:t>
            </a:r>
          </a:p>
          <a:p>
            <a:r>
              <a:rPr lang="en-US" dirty="0" smtClean="0"/>
              <a:t>Simple: use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shape files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4248472" cy="444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part of the job: course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march I participated in a course for researchers: determination, </a:t>
            </a:r>
            <a:r>
              <a:rPr lang="en-US" dirty="0" err="1" smtClean="0"/>
              <a:t>characterisation</a:t>
            </a:r>
            <a:r>
              <a:rPr lang="en-US" dirty="0" smtClean="0"/>
              <a:t> and </a:t>
            </a:r>
            <a:r>
              <a:rPr lang="en-US" dirty="0" err="1" smtClean="0"/>
              <a:t>modelling</a:t>
            </a:r>
            <a:r>
              <a:rPr lang="en-US" dirty="0" smtClean="0"/>
              <a:t> of </a:t>
            </a:r>
            <a:r>
              <a:rPr lang="en-US" dirty="0" err="1" smtClean="0"/>
              <a:t>nanomaterials</a:t>
            </a:r>
            <a:endParaRPr lang="en-US" dirty="0" smtClean="0"/>
          </a:p>
          <a:p>
            <a:r>
              <a:rPr lang="en-US" dirty="0" smtClean="0"/>
              <a:t>So I set down and came up with a number of exercises for them </a:t>
            </a:r>
          </a:p>
          <a:p>
            <a:r>
              <a:rPr lang="en-US" dirty="0" err="1" smtClean="0"/>
              <a:t>Tcl</a:t>
            </a:r>
            <a:r>
              <a:rPr lang="en-US" dirty="0" smtClean="0"/>
              <a:t> is just the tool for that job ;)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17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some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2011 I got the opportunity to do a 4-year project: “Nanoparticles in water”</a:t>
            </a:r>
          </a:p>
          <a:p>
            <a:r>
              <a:rPr lang="en-US" dirty="0" smtClean="0"/>
              <a:t>Back to my roots – water quality </a:t>
            </a:r>
            <a:r>
              <a:rPr lang="en-US" dirty="0" err="1" smtClean="0"/>
              <a:t>modelling</a:t>
            </a:r>
            <a:endParaRPr lang="en-US" dirty="0" smtClean="0"/>
          </a:p>
          <a:p>
            <a:r>
              <a:rPr lang="en-US" dirty="0" smtClean="0"/>
              <a:t>It should result in my getting my PhD </a:t>
            </a:r>
          </a:p>
          <a:p>
            <a:endParaRPr lang="en-US" dirty="0"/>
          </a:p>
          <a:p>
            <a:r>
              <a:rPr lang="en-US" dirty="0" smtClean="0"/>
              <a:t>It has been 3.5 years now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40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Time for a small demo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to round off: a movie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of my model for the Rhine</a:t>
            </a:r>
          </a:p>
          <a:p>
            <a:r>
              <a:rPr lang="en-US" dirty="0" smtClean="0"/>
              <a:t>The frames were produced using </a:t>
            </a:r>
            <a:r>
              <a:rPr lang="en-US" dirty="0" err="1" smtClean="0"/>
              <a:t>Tcl</a:t>
            </a:r>
            <a:r>
              <a:rPr lang="en-US" dirty="0" smtClean="0"/>
              <a:t> (PDF files)</a:t>
            </a:r>
          </a:p>
          <a:p>
            <a:r>
              <a:rPr lang="en-US" dirty="0" smtClean="0"/>
              <a:t>Then use </a:t>
            </a:r>
            <a:r>
              <a:rPr lang="en-US" dirty="0" err="1" smtClean="0"/>
              <a:t>ImageMagick</a:t>
            </a:r>
            <a:r>
              <a:rPr lang="en-US" dirty="0" smtClean="0"/>
              <a:t> to convert these PDF files into GIF and finally into an animated GIF</a:t>
            </a:r>
          </a:p>
          <a:p>
            <a:endParaRPr lang="en-US" dirty="0"/>
          </a:p>
          <a:p>
            <a:r>
              <a:rPr lang="en-US" dirty="0" smtClean="0"/>
              <a:t>The program took a few hours to create the end result – but computers are patient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8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movie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0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Gather measurement data:</a:t>
            </a:r>
          </a:p>
          <a:p>
            <a:pPr lvl="1"/>
            <a:r>
              <a:rPr lang="en-US" dirty="0" smtClean="0"/>
              <a:t>Published by the </a:t>
            </a:r>
            <a:r>
              <a:rPr lang="en-US" dirty="0" err="1" smtClean="0"/>
              <a:t>Bundesanstalt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Gewässerkunde</a:t>
            </a:r>
            <a:r>
              <a:rPr lang="en-US" dirty="0" smtClean="0"/>
              <a:t> for instance</a:t>
            </a:r>
          </a:p>
          <a:p>
            <a:pPr lvl="1"/>
            <a:r>
              <a:rPr lang="en-US" dirty="0" smtClean="0"/>
              <a:t>From institutes themselves or via the Internet</a:t>
            </a:r>
          </a:p>
          <a:p>
            <a:r>
              <a:rPr lang="en-US" dirty="0" err="1" smtClean="0"/>
              <a:t>Analyse</a:t>
            </a:r>
            <a:r>
              <a:rPr lang="en-US" dirty="0" smtClean="0"/>
              <a:t> these data – basic statistics</a:t>
            </a:r>
          </a:p>
          <a:p>
            <a:r>
              <a:rPr lang="en-US" dirty="0" smtClean="0"/>
              <a:t>Set up numerical models</a:t>
            </a:r>
          </a:p>
          <a:p>
            <a:endParaRPr lang="en-US" dirty="0"/>
          </a:p>
          <a:p>
            <a:r>
              <a:rPr lang="en-US" dirty="0" smtClean="0"/>
              <a:t>Result: a large bunch of ad-</a:t>
            </a:r>
            <a:r>
              <a:rPr lang="en-US" dirty="0" err="1" smtClean="0"/>
              <a:t>hocish</a:t>
            </a:r>
            <a:r>
              <a:rPr lang="en-US" dirty="0" smtClean="0"/>
              <a:t> </a:t>
            </a:r>
            <a:r>
              <a:rPr lang="en-US" dirty="0" err="1" smtClean="0"/>
              <a:t>Tcl</a:t>
            </a:r>
            <a:r>
              <a:rPr lang="en-US" dirty="0" smtClean="0"/>
              <a:t> programs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2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b="1" dirty="0" err="1" smtClean="0"/>
              <a:t>So</a:t>
            </a:r>
            <a:r>
              <a:rPr lang="nl-NL" b="1" dirty="0" smtClean="0"/>
              <a:t>: </a:t>
            </a:r>
            <a:r>
              <a:rPr lang="nl-NL" b="1" dirty="0" err="1" smtClean="0"/>
              <a:t>what</a:t>
            </a:r>
            <a:r>
              <a:rPr lang="nl-NL" b="1" dirty="0" smtClean="0"/>
              <a:t> </a:t>
            </a:r>
            <a:r>
              <a:rPr lang="nl-NL" b="1" dirty="0" err="1" smtClean="0"/>
              <a:t>am</a:t>
            </a:r>
            <a:r>
              <a:rPr lang="nl-NL" b="1" dirty="0" smtClean="0"/>
              <a:t> I </a:t>
            </a:r>
            <a:r>
              <a:rPr lang="nl-NL" b="1" dirty="0" err="1" smtClean="0"/>
              <a:t>looking</a:t>
            </a:r>
            <a:r>
              <a:rPr lang="nl-NL" b="1" dirty="0" smtClean="0"/>
              <a:t> </a:t>
            </a:r>
            <a:r>
              <a:rPr lang="nl-NL" b="1" dirty="0" err="1" smtClean="0"/>
              <a:t>for</a:t>
            </a:r>
            <a:r>
              <a:rPr lang="nl-NL" b="1" dirty="0" smtClean="0"/>
              <a:t>?</a:t>
            </a:r>
            <a:r>
              <a:rPr lang="nl-NL" b="1" dirty="0" smtClean="0"/>
              <a:t> </a:t>
            </a:r>
            <a:endParaRPr lang="en-GB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Engineered</a:t>
            </a:r>
            <a:r>
              <a:rPr lang="nl-NL" dirty="0" smtClean="0"/>
              <a:t> </a:t>
            </a:r>
            <a:r>
              <a:rPr lang="nl-NL" dirty="0" err="1" smtClean="0"/>
              <a:t>nanoparticles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Nanoparticles</a:t>
            </a:r>
            <a:r>
              <a:rPr lang="nl-NL" dirty="0" smtClean="0"/>
              <a:t> in </a:t>
            </a:r>
            <a:r>
              <a:rPr lang="nl-NL" dirty="0" err="1" smtClean="0"/>
              <a:t>consumer</a:t>
            </a:r>
            <a:r>
              <a:rPr lang="nl-NL" dirty="0" smtClean="0"/>
              <a:t> </a:t>
            </a:r>
            <a:r>
              <a:rPr lang="nl-NL" dirty="0" err="1" smtClean="0"/>
              <a:t>products</a:t>
            </a:r>
            <a:endParaRPr lang="nl-NL" dirty="0" smtClean="0"/>
          </a:p>
          <a:p>
            <a:r>
              <a:rPr lang="nl-NL" dirty="0" smtClean="0"/>
              <a:t>How </a:t>
            </a:r>
            <a:r>
              <a:rPr lang="nl-NL" dirty="0" err="1" smtClean="0"/>
              <a:t>much</a:t>
            </a:r>
            <a:r>
              <a:rPr lang="nl-NL" dirty="0" smtClean="0"/>
              <a:t> enters the (</a:t>
            </a:r>
            <a:r>
              <a:rPr lang="nl-NL" dirty="0" err="1" smtClean="0"/>
              <a:t>aquatic</a:t>
            </a:r>
            <a:r>
              <a:rPr lang="nl-NL" dirty="0" smtClean="0"/>
              <a:t>) environment?</a:t>
            </a:r>
          </a:p>
          <a:p>
            <a:r>
              <a:rPr lang="nl-NL" dirty="0" err="1" smtClean="0"/>
              <a:t>Behaviour</a:t>
            </a:r>
            <a:r>
              <a:rPr lang="nl-NL" dirty="0" smtClean="0"/>
              <a:t> in water – </a:t>
            </a:r>
            <a:r>
              <a:rPr lang="nl-NL" dirty="0" err="1" smtClean="0"/>
              <a:t>aggregation</a:t>
            </a:r>
            <a:r>
              <a:rPr lang="nl-NL" dirty="0" smtClean="0"/>
              <a:t>, </a:t>
            </a:r>
            <a:r>
              <a:rPr lang="nl-NL" dirty="0" err="1" smtClean="0"/>
              <a:t>sedimentation</a:t>
            </a:r>
            <a:r>
              <a:rPr lang="nl-NL" dirty="0" smtClean="0"/>
              <a:t>, dissolution</a:t>
            </a:r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subtitle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t>4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1828"/>
            <a:ext cx="2905497" cy="259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37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Engineered nanoparticles?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Definition (roughly): particles with a size of 1 to 100 nm</a:t>
            </a:r>
          </a:p>
          <a:p>
            <a:r>
              <a:rPr lang="en-US" dirty="0" smtClean="0"/>
              <a:t>Made of various materials: SiO2, TiO2, </a:t>
            </a:r>
            <a:r>
              <a:rPr lang="en-US" dirty="0" err="1" smtClean="0"/>
              <a:t>ZnO</a:t>
            </a:r>
            <a:r>
              <a:rPr lang="en-US" dirty="0" smtClean="0"/>
              <a:t>, CeO2, Ag, Au, C, </a:t>
            </a:r>
            <a:r>
              <a:rPr lang="en-US" dirty="0" err="1" smtClean="0"/>
              <a:t>CdSe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Carbon nanoparticles:</a:t>
            </a:r>
          </a:p>
          <a:p>
            <a:pPr lvl="1"/>
            <a:r>
              <a:rPr lang="en-US" dirty="0" smtClean="0"/>
              <a:t>Fullerenes – C60, with or </a:t>
            </a:r>
          </a:p>
          <a:p>
            <a:pPr marL="914400" lvl="2" indent="0">
              <a:buNone/>
            </a:pPr>
            <a:r>
              <a:rPr lang="en-US" dirty="0" smtClean="0"/>
              <a:t>without functional groups</a:t>
            </a:r>
          </a:p>
          <a:p>
            <a:pPr lvl="1"/>
            <a:r>
              <a:rPr lang="en-US" dirty="0" smtClean="0"/>
              <a:t>Carbon nanotubes – fibers </a:t>
            </a:r>
          </a:p>
          <a:p>
            <a:r>
              <a:rPr lang="en-US" dirty="0" smtClean="0"/>
              <a:t>Properties? </a:t>
            </a:r>
          </a:p>
          <a:p>
            <a:pPr lvl="1"/>
            <a:r>
              <a:rPr lang="en-US" dirty="0" smtClean="0"/>
              <a:t>Strengthen materials</a:t>
            </a:r>
          </a:p>
          <a:p>
            <a:pPr lvl="1"/>
            <a:r>
              <a:rPr lang="en-US" dirty="0" smtClean="0"/>
              <a:t>Antimicrobial</a:t>
            </a:r>
          </a:p>
          <a:p>
            <a:pPr lvl="1"/>
            <a:r>
              <a:rPr lang="en-US" dirty="0" err="1" smtClean="0"/>
              <a:t>Photokatalytic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Problems? Plenty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6164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49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nl-NL" sz="4000" b="1" dirty="0" err="1" smtClean="0"/>
              <a:t>Nanoparticles</a:t>
            </a:r>
            <a:r>
              <a:rPr lang="nl-NL" sz="4000" b="1" dirty="0" smtClean="0"/>
              <a:t> in </a:t>
            </a:r>
            <a:r>
              <a:rPr lang="nl-NL" sz="4000" b="1" dirty="0" err="1" smtClean="0"/>
              <a:t>consumer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products</a:t>
            </a:r>
            <a:endParaRPr lang="en-GB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00200"/>
            <a:ext cx="7848872" cy="470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29" y="1247219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2" y="999286"/>
            <a:ext cx="3503909" cy="278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95386"/>
            <a:ext cx="1678140" cy="246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143" y="213285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1" y="3600450"/>
            <a:ext cx="2286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8" y="393858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86" y="3489865"/>
            <a:ext cx="1758009" cy="26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9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54" y="2276872"/>
            <a:ext cx="4032446" cy="3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4000" b="1" dirty="0" smtClean="0"/>
              <a:t>How </a:t>
            </a:r>
            <a:r>
              <a:rPr lang="nl-NL" sz="4000" b="1" dirty="0" err="1" smtClean="0"/>
              <a:t>much</a:t>
            </a:r>
            <a:r>
              <a:rPr lang="nl-NL" sz="4000" b="1" dirty="0" smtClean="0"/>
              <a:t> enters the (</a:t>
            </a:r>
            <a:r>
              <a:rPr lang="nl-NL" sz="4000" b="1" dirty="0" err="1" smtClean="0"/>
              <a:t>aquatic</a:t>
            </a:r>
            <a:r>
              <a:rPr lang="nl-NL" sz="4000" b="1" dirty="0" smtClean="0"/>
              <a:t>) environment?</a:t>
            </a:r>
            <a:endParaRPr lang="en-GB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600" y="1600200"/>
            <a:ext cx="7848872" cy="478112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Problems: </a:t>
            </a:r>
          </a:p>
          <a:p>
            <a:pPr lvl="1"/>
            <a:r>
              <a:rPr lang="en-US" sz="2200" dirty="0" smtClean="0"/>
              <a:t>Measurement techniques are still under development</a:t>
            </a:r>
          </a:p>
          <a:p>
            <a:pPr lvl="1"/>
            <a:r>
              <a:rPr lang="en-US" sz="2200" dirty="0" smtClean="0"/>
              <a:t>Hardly any data from industry</a:t>
            </a:r>
          </a:p>
          <a:p>
            <a:r>
              <a:rPr lang="en-US" sz="2200" dirty="0" smtClean="0"/>
              <a:t>Solution: Estimate and model:</a:t>
            </a:r>
          </a:p>
          <a:p>
            <a:pPr lvl="1"/>
            <a:r>
              <a:rPr lang="en-US" sz="2200" dirty="0" smtClean="0"/>
              <a:t>Measurements of total 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concentration </a:t>
            </a:r>
            <a:r>
              <a:rPr lang="en-US" sz="2200" dirty="0" smtClean="0">
                <a:sym typeface="Wingdings" panose="05000000000000000000" pitchFamily="2" charset="2"/>
              </a:rPr>
              <a:t> load</a:t>
            </a:r>
            <a:endParaRPr lang="en-US" sz="2200" dirty="0" smtClean="0"/>
          </a:p>
          <a:p>
            <a:pPr lvl="1"/>
            <a:r>
              <a:rPr lang="en-US" sz="2200" dirty="0" smtClean="0"/>
              <a:t>Estimated use of </a:t>
            </a:r>
            <a:r>
              <a:rPr lang="en-US" sz="2200" dirty="0" err="1" smtClean="0"/>
              <a:t>nanomaterials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>
                <a:sym typeface="Wingdings" panose="05000000000000000000" pitchFamily="2" charset="2"/>
              </a:rPr>
              <a:t> load </a:t>
            </a:r>
          </a:p>
          <a:p>
            <a:pPr marL="57150" indent="0">
              <a:buNone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US" sz="2200" dirty="0" smtClean="0">
                <a:sym typeface="Wingdings" panose="05000000000000000000" pitchFamily="2" charset="2"/>
              </a:rPr>
              <a:t>Data:</a:t>
            </a:r>
            <a:endParaRPr lang="en-US" sz="2200" dirty="0" smtClean="0"/>
          </a:p>
          <a:p>
            <a:r>
              <a:rPr lang="en-US" sz="2200" dirty="0" smtClean="0"/>
              <a:t>Typical use of consumer products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opulation in the two river basins</a:t>
            </a:r>
          </a:p>
          <a:p>
            <a:r>
              <a:rPr lang="en-US" sz="2200" dirty="0" smtClean="0"/>
              <a:t>Ignored: influence WWTPs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in water – aggregation, sedimentation, dissolution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7166328" cy="393643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7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077295" cy="430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Behaviour</a:t>
            </a:r>
            <a:r>
              <a:rPr lang="en-US" dirty="0" smtClean="0"/>
              <a:t> – captured in a mathematical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laboratory experiments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  <a:r>
              <a:rPr lang="en-US" sz="2000" dirty="0" smtClean="0"/>
              <a:t>Symbols:  measured concentrations</a:t>
            </a:r>
          </a:p>
          <a:p>
            <a:pPr marL="0" indent="0">
              <a:buNone/>
            </a:pPr>
            <a:r>
              <a:rPr lang="en-US" sz="2000" dirty="0" smtClean="0"/>
              <a:t>				Lines: model result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5FC3-B3A8-4EF4-A766-2A3B33C727F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9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805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MathType 6.0 Equation</vt:lpstr>
      <vt:lpstr>Tcl as my daily tool</vt:lpstr>
      <vt:lpstr>Just some background</vt:lpstr>
      <vt:lpstr>What do I do?</vt:lpstr>
      <vt:lpstr>So: what am I looking for? </vt:lpstr>
      <vt:lpstr>Engineered nanoparticles?</vt:lpstr>
      <vt:lpstr>Nanoparticles in consumer products</vt:lpstr>
      <vt:lpstr>How much enters the (aquatic) environment?</vt:lpstr>
      <vt:lpstr>Behaviour in water – aggregation, sedimentation, dissolution</vt:lpstr>
      <vt:lpstr>Behaviour – captured in a mathematical model</vt:lpstr>
      <vt:lpstr>Basic data analysis and statistics</vt:lpstr>
      <vt:lpstr>Basic data analysis and statistics (2)</vt:lpstr>
      <vt:lpstr>The result …</vt:lpstr>
      <vt:lpstr>A statistical plot </vt:lpstr>
      <vt:lpstr>Numerical models</vt:lpstr>
      <vt:lpstr>The result</vt:lpstr>
      <vt:lpstr>Writing articles </vt:lpstr>
      <vt:lpstr>Writing articles (2)</vt:lpstr>
      <vt:lpstr>Writing articles (3)</vt:lpstr>
      <vt:lpstr>All part of the job: course material</vt:lpstr>
      <vt:lpstr>PowerPoint Presentation</vt:lpstr>
      <vt:lpstr>And to round off: a movie</vt:lpstr>
      <vt:lpstr>PowerPoint Presentation</vt:lpstr>
    </vt:vector>
  </TitlesOfParts>
  <Company>Stichting Deltares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Tcl as my daily tool</dc:title>
  <dc:creator>Arjen Markus</dc:creator>
  <cp:lastModifiedBy>Arjen Markus</cp:lastModifiedBy>
  <cp:revision>11</cp:revision>
  <dcterms:created xsi:type="dcterms:W3CDTF">2015-06-20T04:33:54Z</dcterms:created>
  <dcterms:modified xsi:type="dcterms:W3CDTF">2015-06-20T05:32:00Z</dcterms:modified>
</cp:coreProperties>
</file>